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sldIdLst>
    <p:sldId id="276" r:id="rId5"/>
    <p:sldId id="287" r:id="rId6"/>
    <p:sldId id="293" r:id="rId7"/>
    <p:sldId id="294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40" r:id="rId37"/>
    <p:sldId id="341" r:id="rId38"/>
    <p:sldId id="343" r:id="rId39"/>
    <p:sldId id="344" r:id="rId40"/>
    <p:sldId id="346" r:id="rId41"/>
    <p:sldId id="345" r:id="rId42"/>
    <p:sldId id="347" r:id="rId43"/>
    <p:sldId id="348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4" userDrawn="1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D1A"/>
    <a:srgbClr val="C92131"/>
    <a:srgbClr val="D32629"/>
    <a:srgbClr val="A4302D"/>
    <a:srgbClr val="041827"/>
    <a:srgbClr val="FFD933"/>
    <a:srgbClr val="05A5DB"/>
    <a:srgbClr val="A662DF"/>
    <a:srgbClr val="00426B"/>
    <a:srgbClr val="5CC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2"/>
    <p:restoredTop sz="94809"/>
  </p:normalViewPr>
  <p:slideViewPr>
    <p:cSldViewPr snapToGrid="0" snapToObjects="1">
      <p:cViewPr varScale="1">
        <p:scale>
          <a:sx n="97" d="100"/>
          <a:sy n="97" d="100"/>
        </p:scale>
        <p:origin x="224" y="808"/>
      </p:cViewPr>
      <p:guideLst>
        <p:guide orient="horz" pos="3864"/>
        <p:guide pos="2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21B8B-00AD-A747-8DB8-0E69FC3A653A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8CD7E-1197-9041-9EA9-3B1097BE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6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3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2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5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87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4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0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52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1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8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3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5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81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8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68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6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9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2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QL 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4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2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93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93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41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065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1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13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0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4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8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8CD7E-1197-9041-9EA9-3B1097BE46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F3ED9-A8D5-3543-9986-EC3F973A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DE2DEF-A2DA-7144-814D-951649ECD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2ACB31F-22D5-9342-AFCD-7AEE8CA59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3262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F26C-59AD-C74B-8AB4-47DA5D7F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7760-35F5-1741-B2EB-290C537D6DFB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712DF7-1F59-044D-829B-A1C811893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Sample - x33005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43AF8-3435-7640-AE41-B2EC446F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8E43-8554-AD4F-9499-A3183516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7A691-89AB-3A4F-B7EB-7D318A625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6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0863-5227-5D48-AAFA-980059B9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015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78C86-2D2E-A748-9D78-D0FC4361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4987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D3262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C72E1-D72F-9144-A117-6B3D9CC4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B59749-A75E-7047-B887-1D0D1254B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5930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661A-D07D-F34E-93BC-7E293E74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D1A18-C094-3548-9CE7-6CAD0E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BB3EF-A5EF-7C40-8B2F-D80B385774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Blue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0C5D018-ADE9-624F-BFBB-AC65906C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AA8184-3654-7C4A-9EE1-4A4D729B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43C166-F8DD-7D4C-BFE1-A8E99810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5C8AC-8BF9-E74C-A456-FF7256F28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1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8A026A-A857-D747-9455-544FBD2A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9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19FB2-0C20-5149-A7D3-44540006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BA9F0-34D4-384C-9388-3CF243BBB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0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Head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6C785-9843-7F44-9035-07B9E6E91F47}"/>
              </a:ext>
            </a:extLst>
          </p:cNvPr>
          <p:cNvSpPr/>
          <p:nvPr userDrawn="1"/>
        </p:nvSpPr>
        <p:spPr>
          <a:xfrm>
            <a:off x="0" y="-5463"/>
            <a:ext cx="12192000" cy="1527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4453A-2C86-CC4C-99B2-4F36D6F6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B6B-0A0B-A64A-8D83-0D3F2FEC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E087C-F3A0-FD49-B18C-8B93B3AB5E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9793C-4A43-6F4B-80BB-ECEF635E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hit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798FAE-0B7F-9449-B1F4-BAC0827B65E1}"/>
              </a:ext>
            </a:extLst>
          </p:cNvPr>
          <p:cNvSpPr/>
          <p:nvPr userDrawn="1"/>
        </p:nvSpPr>
        <p:spPr>
          <a:xfrm>
            <a:off x="0" y="5849471"/>
            <a:ext cx="12192000" cy="100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098741-C10D-4C46-B089-EACBC781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009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545687-1BA4-5F4A-A282-8B7F8063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26B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B3E61-0157-A64F-80FD-870D371E1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436" y="6240113"/>
            <a:ext cx="1930356" cy="2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 Footer">
    <p:bg>
      <p:bgPr>
        <a:solidFill>
          <a:srgbClr val="04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C3AD0-4B74-1043-B6A1-73365C2A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4BDDD-35E0-6842-B25C-F01617C41F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02" y="6243766"/>
            <a:ext cx="1837224" cy="2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AEB64-E166-FE41-AAF9-60994754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A625-B6EE-6145-86CC-52E0C18A7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D5EB6-7AED-FA43-8CE6-D9B320CC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49147" y="6176963"/>
            <a:ext cx="1716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0B7EFA1C-E4DE-344B-BACE-D11BF3FE26C1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A66D-37BB-1F47-802E-BC576707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23113" y="6176963"/>
            <a:ext cx="3631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John Sample - x33005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FAB26-DFBC-CE4E-95CE-F26AF5E6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374" y="6176963"/>
            <a:ext cx="14544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3D1785CF-2F9B-1D40-9AD4-FE45D2E55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8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cket Sans" panose="020B0602020202020204" pitchFamily="34" charset="0"/>
          <a:ea typeface="Rocket Sans" panose="020B0602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dart-ui/TextAlign-class.html" TargetMode="External"/><Relationship Id="rId13" Type="http://schemas.openxmlformats.org/officeDocument/2006/relationships/hyperlink" Target="https://api.flutter.dev/flutter/dart-core/double-class.html" TargetMode="External"/><Relationship Id="rId3" Type="http://schemas.openxmlformats.org/officeDocument/2006/relationships/hyperlink" Target="https://api.flutter.dev/flutter/widgets/Text/Text.html" TargetMode="External"/><Relationship Id="rId7" Type="http://schemas.openxmlformats.org/officeDocument/2006/relationships/hyperlink" Target="https://api.flutter.dev/flutter/painting/StrutStyle-class.html" TargetMode="External"/><Relationship Id="rId12" Type="http://schemas.openxmlformats.org/officeDocument/2006/relationships/hyperlink" Target="https://api.flutter.dev/flutter/rendering/TextOverflow-clas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pi.flutter.dev/flutter/painting/TextStyle-class.html" TargetMode="External"/><Relationship Id="rId11" Type="http://schemas.openxmlformats.org/officeDocument/2006/relationships/hyperlink" Target="https://api.flutter.dev/flutter/dart-core/bool-class.html" TargetMode="External"/><Relationship Id="rId5" Type="http://schemas.openxmlformats.org/officeDocument/2006/relationships/hyperlink" Target="https://api.flutter.dev/flutter/foundation/Key-class.html" TargetMode="External"/><Relationship Id="rId10" Type="http://schemas.openxmlformats.org/officeDocument/2006/relationships/hyperlink" Target="https://api.flutter.dev/flutter/dart-ui/Locale-class.html" TargetMode="External"/><Relationship Id="rId4" Type="http://schemas.openxmlformats.org/officeDocument/2006/relationships/hyperlink" Target="https://api.flutter.dev/flutter/dart-core/String-class.html" TargetMode="External"/><Relationship Id="rId9" Type="http://schemas.openxmlformats.org/officeDocument/2006/relationships/hyperlink" Target="https://api.flutter.dev/flutter/dart-ui/TextDirection-class.html" TargetMode="External"/><Relationship Id="rId14" Type="http://schemas.openxmlformats.org/officeDocument/2006/relationships/hyperlink" Target="https://api.flutter.dev/flutter/dart-core/int-class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nwardpeng/flutter_intro_cucs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b="3373"/>
          <a:stretch/>
        </p:blipFill>
        <p:spPr>
          <a:xfrm flipH="1">
            <a:off x="818030" y="351233"/>
            <a:ext cx="10555941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120405"/>
            <a:ext cx="5457739" cy="1894276"/>
          </a:xfrm>
        </p:spPr>
        <p:txBody>
          <a:bodyPr anchor="t" anchorCtr="0">
            <a:normAutofit/>
          </a:bodyPr>
          <a:lstStyle/>
          <a:p>
            <a:r>
              <a:rPr lang="en-US" sz="4800" dirty="0"/>
              <a:t>An Introduction to Flutter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00675B-0A70-7F4D-8360-029C043FB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754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132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2" y="1945967"/>
            <a:ext cx="105968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SDK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Visual Studio Code installed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Android emulator or iOS simulator running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rgbClr val="FFFFFF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1159C-8F6B-5549-81B4-ABC91A06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00" y="4450634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789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talk about the Command Line Tool (CLI)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2804187"/>
            <a:ext cx="81230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doctor’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‘flutter create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the &lt;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app_name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&gt; directory -&gt; ‘flutter run’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Hot Reload and Restart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While running, type ‘h’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B7C3-6A7B-2847-8604-7BA55E7E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84" y="1838960"/>
            <a:ext cx="4037116" cy="40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888833" y="1859340"/>
            <a:ext cx="32312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71474-1611-704A-8041-15B1B83B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68" y="87778"/>
            <a:ext cx="3351956" cy="60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2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start from scratch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VS Code, open 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main.dart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Wipe it clean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the code below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229774"/>
            <a:ext cx="10477399" cy="21651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i="1" noProof="1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</a:t>
            </a: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'package:flutter/material.dart';</a:t>
            </a:r>
          </a:p>
          <a:p>
            <a:endParaRPr lang="en-US" sz="2800" noProof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{}</a:t>
            </a:r>
          </a:p>
        </p:txBody>
      </p:sp>
    </p:spTree>
    <p:extLst>
      <p:ext uri="{BB962C8B-B14F-4D97-AF65-F5344CB8AC3E}">
        <p14:creationId xmlns:p14="http://schemas.microsoft.com/office/powerpoint/2010/main" val="229470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attach something to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runApp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In Dart, ‘=&gt;’ is equivalent to {return expr};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999688"/>
            <a:ext cx="10477399" cy="23683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2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2800" noProof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'package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:flutter/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b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800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(&lt;Widget&gt;);</a:t>
            </a:r>
          </a:p>
        </p:txBody>
      </p:sp>
    </p:spTree>
    <p:extLst>
      <p:ext uri="{BB962C8B-B14F-4D97-AF65-F5344CB8AC3E}">
        <p14:creationId xmlns:p14="http://schemas.microsoft.com/office/powerpoint/2010/main" val="337710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950917" y="1679358"/>
            <a:ext cx="358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Widgets’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5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a widget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– display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Stateful – maintains some internal 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3429000"/>
            <a:ext cx="10477399" cy="1864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  <a:p>
            <a:b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StateFullWidgetExample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{};</a:t>
            </a:r>
          </a:p>
        </p:txBody>
      </p:sp>
    </p:spTree>
    <p:extLst>
      <p:ext uri="{BB962C8B-B14F-4D97-AF65-F5344CB8AC3E}">
        <p14:creationId xmlns:p14="http://schemas.microsoft.com/office/powerpoint/2010/main" val="100984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create our first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335386"/>
            <a:ext cx="10477399" cy="444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3</a:t>
            </a:r>
            <a:endParaRPr lang="en-US" sz="24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'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package:flutter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material.dart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main() =&gt;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@override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4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// TODO: implement build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null;</a:t>
            </a:r>
          </a:p>
          <a:p>
            <a:r>
              <a:rPr lang="en-US" sz="24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678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Material Design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63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i="1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/Example 4</a:t>
            </a:r>
            <a:endParaRPr lang="en-US" sz="2800" dirty="0">
              <a:solidFill>
                <a:schemeClr val="accent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@override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Widget build(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BuildContext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context) {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return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title: ‘CUCSC Conference’,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18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4897925" y="1679358"/>
            <a:ext cx="4642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‘Let’s talk about Constructors!’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8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316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Who am I?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Led Quicken Loans Mobile Team for a few years 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Co-Lead GDG Detroit for 7 years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Rocket Sans" panose="020B0602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  <a:t> Founder and Leader of GDG Windsor ~ 1 year</a:t>
            </a:r>
            <a:br>
              <a:rPr lang="en-US" sz="24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4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133855-9C3E-2441-8CA3-C25505C8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84" y="530463"/>
            <a:ext cx="2654103" cy="3983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065C6-AC2B-CB4C-B732-B10851DF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20" y="3429000"/>
            <a:ext cx="1431005" cy="36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B822B-F62A-4D41-930B-4230462FA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21" y="4594345"/>
            <a:ext cx="1431005" cy="3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 &amp; Constructors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81230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Positional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Flutter -&gt; heavily relies on Named Parameters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Named Parameters declared with {}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Example – the Text Widget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0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Text Widget 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787450"/>
            <a:ext cx="10477399" cy="3083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data, {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/>
              </a:rPr>
              <a:t>Key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key,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/>
              </a:rPr>
              <a:t>TextStyle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style,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7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strutStyle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textAlign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9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textDirection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0"/>
              </a:rPr>
              <a:t>Locale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locale,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1"/>
              </a:rPr>
              <a:t>bool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softWrap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2"/>
              </a:rPr>
              <a:t>TextOverflow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overflow,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3"/>
              </a:rPr>
              <a:t>double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textScaleFactor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/>
              </a:rPr>
              <a:t>int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maxLines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/>
              </a:rPr>
              <a:t>String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semanticsLabel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})</a:t>
            </a:r>
          </a:p>
        </p:txBody>
      </p:sp>
    </p:spTree>
    <p:extLst>
      <p:ext uri="{BB962C8B-B14F-4D97-AF65-F5344CB8AC3E}">
        <p14:creationId xmlns:p14="http://schemas.microsoft.com/office/powerpoint/2010/main" val="309106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Widgets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64454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Floating Action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D1661-37C9-F042-AAA1-A4D11D18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98" y="0"/>
            <a:ext cx="3505609" cy="69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5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Scaffold for the Screen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5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MaterialApp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title: 'CUCSC Conference',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home: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Scaffold(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Text('CUCSC Conference'),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11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Card to the Body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3820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6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home: Scaffold(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title:Text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(‘CUCSC Conference’),),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Card(child: ,));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918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Column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7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AppBar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title: Text(‘CUCSC Conference’),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body: Card(child: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Column(children: &lt;Widget&gt;[],),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));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5165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some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515845"/>
            <a:ext cx="81230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Create a new assets folder and add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Modify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pubspec.yaml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C20B4-CC64-CD43-B6E8-93E870809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60" y="3167217"/>
            <a:ext cx="1579887" cy="1579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D19DD-DDB2-B741-9B70-8ACF7CB50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824" y="3264662"/>
            <a:ext cx="3747634" cy="1384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819F6-D5B5-2D4F-BF0F-8D933D15D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135" y="3167217"/>
            <a:ext cx="3810000" cy="1638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281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Add a Image to the Card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8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),...</a:t>
            </a:r>
          </a:p>
        </p:txBody>
      </p:sp>
    </p:spTree>
    <p:extLst>
      <p:ext uri="{BB962C8B-B14F-4D97-AF65-F5344CB8AC3E}">
        <p14:creationId xmlns:p14="http://schemas.microsoft.com/office/powerpoint/2010/main" val="286497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Guess what – Padding is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9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Below the Image...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Padding(padding: const 								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</p:txBody>
      </p:sp>
    </p:spTree>
    <p:extLst>
      <p:ext uri="{BB962C8B-B14F-4D97-AF65-F5344CB8AC3E}">
        <p14:creationId xmlns:p14="http://schemas.microsoft.com/office/powerpoint/2010/main" val="4038019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Margin is inside a Widget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10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body: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margin:EdgeInsets.all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cucsc.png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...</a:t>
            </a:r>
          </a:p>
        </p:txBody>
      </p:sp>
    </p:spTree>
    <p:extLst>
      <p:ext uri="{BB962C8B-B14F-4D97-AF65-F5344CB8AC3E}">
        <p14:creationId xmlns:p14="http://schemas.microsoft.com/office/powerpoint/2010/main" val="102910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BCEDCB-D370-B148-87C1-3D63E4DDA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1"/>
          <a:stretch/>
        </p:blipFill>
        <p:spPr>
          <a:xfrm>
            <a:off x="0" y="0"/>
            <a:ext cx="12192000" cy="58587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81B38-BFF1-2A4D-A2C0-913AC6E9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0FFD0-96F8-3542-965E-4635C187FD37}"/>
              </a:ext>
            </a:extLst>
          </p:cNvPr>
          <p:cNvSpPr txBox="1"/>
          <p:nvPr/>
        </p:nvSpPr>
        <p:spPr>
          <a:xfrm>
            <a:off x="483697" y="2266058"/>
            <a:ext cx="45400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Quicken Loans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507865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ListViews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give us scroll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11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body: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Card(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margin: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EdgeInsets.all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(8),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Column(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9332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Stacks give us absolute position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12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body: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children: &lt;Widget&gt;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children: &lt;Widget&gt;[...</a:t>
            </a:r>
          </a:p>
        </p:txBody>
      </p:sp>
    </p:spTree>
    <p:extLst>
      <p:ext uri="{BB962C8B-B14F-4D97-AF65-F5344CB8AC3E}">
        <p14:creationId xmlns:p14="http://schemas.microsoft.com/office/powerpoint/2010/main" val="2126039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13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&lt;Card View code above here&gt;...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child: const Icon(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Icons.add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2800" dirty="0" err="1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onPressed</a:t>
            </a:r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() {},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)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],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)));...</a:t>
            </a:r>
          </a:p>
          <a:p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&lt;code below here&gt;</a:t>
            </a:r>
          </a:p>
        </p:txBody>
      </p:sp>
    </p:spTree>
    <p:extLst>
      <p:ext uri="{BB962C8B-B14F-4D97-AF65-F5344CB8AC3E}">
        <p14:creationId xmlns:p14="http://schemas.microsoft.com/office/powerpoint/2010/main" val="225294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3CD223-EA8B-3545-A66F-51CFC8B1BBC7}"/>
              </a:ext>
            </a:extLst>
          </p:cNvPr>
          <p:cNvSpPr/>
          <p:nvPr/>
        </p:nvSpPr>
        <p:spPr>
          <a:xfrm>
            <a:off x="5623034" y="0"/>
            <a:ext cx="6568966" cy="6001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374" y="6176963"/>
            <a:ext cx="1454426" cy="365125"/>
          </a:xfrm>
        </p:spPr>
        <p:txBody>
          <a:bodyPr/>
          <a:lstStyle/>
          <a:p>
            <a:fld id="{3D1785CF-2F9B-1D40-9AD4-FE45D2E55E2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5275" y="1564967"/>
            <a:ext cx="4921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Why is the Floating Action Button (FAB) here?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9FDF9-0C1C-F04B-B7B7-2D7FB51D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034" y="-1"/>
            <a:ext cx="5228842" cy="68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65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move the FAB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14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CardView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code above here&gt;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Positioned(</a:t>
            </a:r>
          </a:p>
          <a:p>
            <a:r>
              <a:rPr lang="en-US" sz="2800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bottom: 16.0,                   				right: 16.0,</a:t>
            </a:r>
          </a:p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child: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FloatingActionButton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(...</a:t>
            </a:r>
          </a:p>
        </p:txBody>
      </p:sp>
    </p:spTree>
    <p:extLst>
      <p:ext uri="{BB962C8B-B14F-4D97-AF65-F5344CB8AC3E}">
        <p14:creationId xmlns:p14="http://schemas.microsoft.com/office/powerpoint/2010/main" val="2994762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459544" y="963755"/>
            <a:ext cx="1127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Everything is in place now. Let’s wire up the button and images to the list.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BC11B-3111-604E-9ED9-6E82E34809FD}"/>
              </a:ext>
            </a:extLst>
          </p:cNvPr>
          <p:cNvSpPr/>
          <p:nvPr/>
        </p:nvSpPr>
        <p:spPr>
          <a:xfrm>
            <a:off x="459544" y="2533415"/>
            <a:ext cx="112729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highlight>
                  <a:srgbClr val="E97D1A"/>
                </a:highlight>
                <a:latin typeface="American Typewriter" panose="02090604020004020304" pitchFamily="18" charset="77"/>
                <a:ea typeface="Rocket Sans" panose="020B0602020202020204" pitchFamily="34" charset="0"/>
              </a:rPr>
              <a:t> WARNING: BOILERPLATE CODE AHEAD </a:t>
            </a:r>
            <a:endParaRPr lang="en-US" sz="4000" dirty="0">
              <a:solidFill>
                <a:schemeClr val="bg1"/>
              </a:solidFill>
              <a:latin typeface="American Typewriter" panose="02090604020004020304" pitchFamily="18" charset="77"/>
              <a:ea typeface="Rocket Sans" panose="020B0602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highlight>
                <a:srgbClr val="E97D1A"/>
              </a:highlight>
              <a:latin typeface="American Typewriter" panose="02090604020004020304" pitchFamily="18" charset="77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461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add a list of Images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15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StatelessWidget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Declare a set list of images to cycle through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final 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cucsc.jpeg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('assets/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u_of_w.png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'),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Image.asset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(‘assets/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vacation.jpg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];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List&lt;Image&gt;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[];</a:t>
            </a:r>
          </a:p>
        </p:txBody>
      </p:sp>
    </p:spTree>
    <p:extLst>
      <p:ext uri="{BB962C8B-B14F-4D97-AF65-F5344CB8AC3E}">
        <p14:creationId xmlns:p14="http://schemas.microsoft.com/office/powerpoint/2010/main" val="2551800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Boiler Plate Alert – A Stateful Class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266092"/>
            <a:ext cx="10477399" cy="4301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16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@override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StatefulWidget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MyAppState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State&lt;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MyApp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504389"/>
            <a:ext cx="11202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Let’s make the button do something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1518565"/>
            <a:ext cx="10477399" cy="404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17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//Add to the main class above the build method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onButtonPressed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setState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_index++;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if (_index &gt;=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itemImages.length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_index = 0;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}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listOfImagesForScreen.add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itemImages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[_index]);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print('Item Name = ' + _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listOfImagesForScreen.toString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})}</a:t>
            </a:r>
          </a:p>
          <a:p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47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315912"/>
            <a:ext cx="11202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Redraw the </a:t>
            </a:r>
            <a:r>
              <a:rPr lang="en-US" sz="4800" b="1" dirty="0" err="1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ListView</a:t>
            </a:r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with all of the Images every time state changes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8BC31-B31E-0C49-83AD-7A04FA8A2E21}"/>
              </a:ext>
            </a:extLst>
          </p:cNvPr>
          <p:cNvSpPr/>
          <p:nvPr/>
        </p:nvSpPr>
        <p:spPr>
          <a:xfrm>
            <a:off x="568973" y="2039815"/>
            <a:ext cx="10477399" cy="2447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//Example 18</a:t>
            </a:r>
          </a:p>
          <a:p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ListView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children: 										_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listOfImagesForScreen.map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((element) =&gt; Card(</a:t>
            </a:r>
          </a:p>
        </p:txBody>
      </p:sp>
    </p:spTree>
    <p:extLst>
      <p:ext uri="{BB962C8B-B14F-4D97-AF65-F5344CB8AC3E}">
        <p14:creationId xmlns:p14="http://schemas.microsoft.com/office/powerpoint/2010/main" val="95127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EAD5BA-8F07-F34C-935D-FA757239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71D1E-27AD-354B-8F68-BC9AC8F29C67}"/>
              </a:ext>
            </a:extLst>
          </p:cNvPr>
          <p:cNvGrpSpPr/>
          <p:nvPr/>
        </p:nvGrpSpPr>
        <p:grpSpPr>
          <a:xfrm>
            <a:off x="669846" y="1403131"/>
            <a:ext cx="10852310" cy="3594048"/>
            <a:chOff x="-1959913" y="529040"/>
            <a:chExt cx="13110814" cy="4342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57BC51-1F19-1647-A60B-45C8B576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59913" y="560572"/>
              <a:ext cx="4017311" cy="191109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D43DC1-00BD-904A-AA6A-83955DAD4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4886" y="2788619"/>
              <a:ext cx="4210889" cy="19110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71E4AD-5FB4-E641-B5BB-22A126B8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5954" y="643261"/>
              <a:ext cx="3800289" cy="19110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6941F8-F3E1-6741-94A8-27D69918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59913" y="2959958"/>
              <a:ext cx="4209720" cy="191109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22307C-F276-7144-A09E-D6338101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6117" y="2822028"/>
              <a:ext cx="4034832" cy="19110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8ACCAB-57E6-B941-9D39-A22DC336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4023" y="529040"/>
              <a:ext cx="4136878" cy="1942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10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684848"/>
            <a:ext cx="7891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did we learn?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640958"/>
            <a:ext cx="10980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Command Line Tool for Flutter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Project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Constructors and Named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Stateless and Stateful Widgets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A few Widgets </a:t>
            </a:r>
            <a:r>
              <a:rPr lang="en-US" sz="2800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  <a:sym typeface="Wingdings" pitchFamily="2" charset="2"/>
              </a:rPr>
              <a:t></a:t>
            </a: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Rocket Sans" panose="020B0602020202020204" pitchFamily="34" charset="0"/>
                <a:ea typeface="Rocket Sans" panose="020B06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https://github.com/donwardpeng/flutter_intro_cucsc</a:t>
            </a:r>
            <a:endParaRPr lang="en-US" sz="2800" dirty="0">
              <a:solidFill>
                <a:srgbClr val="FFFF00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6F297-8849-EA47-8EA9-FAB65697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87556"/>
            <a:ext cx="3901440" cy="13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63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FFEC6E-3C7F-7249-8793-79856335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979" y="257449"/>
            <a:ext cx="10530042" cy="3619308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09464A54-0C3C-9043-B4B9-9056E74D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30" y="4446516"/>
            <a:ext cx="5457738" cy="1497719"/>
          </a:xfrm>
        </p:spPr>
        <p:txBody>
          <a:bodyPr anchor="t" anchorCtr="0">
            <a:normAutofit fontScale="90000"/>
          </a:bodyPr>
          <a:lstStyle/>
          <a:p>
            <a:r>
              <a:rPr lang="en-US" sz="8000" dirty="0"/>
              <a:t>Thank you!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9381AC-1DBF-D64A-891E-E1C442D6AEAC}"/>
              </a:ext>
            </a:extLst>
          </p:cNvPr>
          <p:cNvCxnSpPr/>
          <p:nvPr/>
        </p:nvCxnSpPr>
        <p:spPr>
          <a:xfrm>
            <a:off x="6610865" y="4169833"/>
            <a:ext cx="0" cy="177440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3C8C5F-5EAE-8F42-8C29-AB3EE4DA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001" y="4124098"/>
            <a:ext cx="4086139" cy="2217681"/>
          </a:xfrm>
        </p:spPr>
        <p:txBody>
          <a:bodyPr>
            <a:normAutofit/>
          </a:bodyPr>
          <a:lstStyle/>
          <a:p>
            <a:r>
              <a:rPr lang="en-US" sz="3200" b="1" dirty="0"/>
              <a:t>Don Ward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Quicken Loans</a:t>
            </a:r>
          </a:p>
          <a:p>
            <a:r>
              <a:rPr lang="en-US" sz="2200" dirty="0">
                <a:solidFill>
                  <a:schemeClr val="bg1"/>
                </a:solidFill>
              </a:rPr>
              <a:t>Senior Research Engineer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err="1">
                <a:solidFill>
                  <a:schemeClr val="bg1"/>
                </a:solidFill>
              </a:rPr>
              <a:t>donward@quickenloans.com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379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The Agenda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Flutter?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What is Dart?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Why?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Let’s code!</a:t>
            </a:r>
            <a:b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</a:b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405-3D78-D04D-8EAE-4FC7A4C0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25625"/>
            <a:ext cx="6664973" cy="2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Flutter?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28470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Open Source Cross Platform Mobile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Announced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Flutter 1.0 – Dec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Flutter 1.5 – May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Available on iOS, Android, </a:t>
            </a:r>
            <a:r>
              <a:rPr lang="en-US" sz="2800" dirty="0" err="1">
                <a:solidFill>
                  <a:srgbClr val="FFFFFF"/>
                </a:solidFill>
                <a:latin typeface="Rocket Sans" panose="020B0602020202020204" pitchFamily="34" charset="0"/>
              </a:rPr>
              <a:t>ChromeOS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 and Web</a:t>
            </a:r>
            <a:endParaRPr lang="en-US" sz="2800" dirty="0">
              <a:solidFill>
                <a:srgbClr val="FFFFFF"/>
              </a:solidFill>
              <a:effectLst/>
              <a:latin typeface="Rocket Sans" panose="020B06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1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568973" y="994628"/>
            <a:ext cx="42098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is Dart?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2783DD-2307-A144-BD47-1551FA8081C8}"/>
              </a:ext>
            </a:extLst>
          </p:cNvPr>
          <p:cNvSpPr/>
          <p:nvPr/>
        </p:nvSpPr>
        <p:spPr>
          <a:xfrm>
            <a:off x="568973" y="1945967"/>
            <a:ext cx="79444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Since 2011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/>
                <a:latin typeface="Rocket Sans" panose="020B0602020202020204" pitchFamily="34" charset="0"/>
              </a:rPr>
              <a:t>Statically type</a:t>
            </a: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d language similar to JavaScript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Object-oriented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Rocket Sans" panose="020B0602020202020204" pitchFamily="34" charset="0"/>
              </a:rPr>
              <a:t>Syntactic sugar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46EC-B1E6-9A47-A69C-39D139A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03" y="1410126"/>
            <a:ext cx="4466897" cy="44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09688-6396-644C-9888-C6D6F343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3589118" cy="5864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6925F-AF6F-0B4E-B7C7-1186BA26B784}"/>
              </a:ext>
            </a:extLst>
          </p:cNvPr>
          <p:cNvSpPr txBox="1"/>
          <p:nvPr/>
        </p:nvSpPr>
        <p:spPr>
          <a:xfrm>
            <a:off x="5782105" y="2101389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‘Why?’</a:t>
            </a:r>
            <a:endParaRPr lang="en-US" sz="3600" i="1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0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43EBC-F585-4942-A005-95EE4622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785CF-2F9B-1D40-9AD4-FE45D2E55E2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6D98D-FE49-1744-AFEA-B16A376E0C9D}"/>
              </a:ext>
            </a:extLst>
          </p:cNvPr>
          <p:cNvSpPr txBox="1"/>
          <p:nvPr/>
        </p:nvSpPr>
        <p:spPr>
          <a:xfrm>
            <a:off x="674076" y="1859340"/>
            <a:ext cx="590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What are we building today?</a:t>
            </a:r>
            <a:endParaRPr lang="en-US" sz="3600" dirty="0">
              <a:solidFill>
                <a:schemeClr val="bg1"/>
              </a:solidFill>
              <a:latin typeface="Rocket Sans" panose="020B0602020202020204" pitchFamily="34" charset="0"/>
              <a:ea typeface="Rocket Sans" panose="020B0602020202020204" pitchFamily="34" charset="0"/>
            </a:endParaRPr>
          </a:p>
        </p:txBody>
      </p:sp>
      <p:pic>
        <p:nvPicPr>
          <p:cNvPr id="3" name="Online Media 2" descr="cucsc_video.mp4">
            <a:hlinkClick r:id="" action="ppaction://media"/>
            <a:extLst>
              <a:ext uri="{FF2B5EF4-FFF2-40B4-BE49-F238E27FC236}">
                <a16:creationId xmlns:a16="http://schemas.microsoft.com/office/drawing/2014/main" id="{E3B2EA50-7CD8-234C-9DAC-E49E44AD9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5717" y="0"/>
            <a:ext cx="3470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E749A0C49DC46936E0BBC186955FC" ma:contentTypeVersion="2" ma:contentTypeDescription="Create a new document." ma:contentTypeScope="" ma:versionID="cf083025ba3273c27b5ed17b6901e6c4">
  <xsd:schema xmlns:xsd="http://www.w3.org/2001/XMLSchema" xmlns:xs="http://www.w3.org/2001/XMLSchema" xmlns:p="http://schemas.microsoft.com/office/2006/metadata/properties" xmlns:ns2="eb0bef7f-96a2-49e5-9e8a-69fe1653df5d" targetNamespace="http://schemas.microsoft.com/office/2006/metadata/properties" ma:root="true" ma:fieldsID="e0bd74f02c34eded4b3ee61cc3c9d4fb" ns2:_="">
    <xsd:import namespace="eb0bef7f-96a2-49e5-9e8a-69fe1653df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bef7f-96a2-49e5-9e8a-69fe1653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ED4446-15C2-4D03-9F94-FC64632B45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4ADC67-D92A-4668-AFDF-017D7D56EC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0bef7f-96a2-49e5-9e8a-69fe1653d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2F26EE-F290-4C96-A301-FD4BF1159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1048</Words>
  <Application>Microsoft Macintosh PowerPoint</Application>
  <PresentationFormat>Widescreen</PresentationFormat>
  <Paragraphs>330</Paragraphs>
  <Slides>41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American Typewriter</vt:lpstr>
      <vt:lpstr>Arial</vt:lpstr>
      <vt:lpstr>Calibri</vt:lpstr>
      <vt:lpstr>Menlo</vt:lpstr>
      <vt:lpstr>Rocket Sans</vt:lpstr>
      <vt:lpstr>Office Theme</vt:lpstr>
      <vt:lpstr>An Introduction to Flutter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Rzemien, Katie</dc:creator>
  <cp:lastModifiedBy>Ward, Don</cp:lastModifiedBy>
  <cp:revision>115</cp:revision>
  <cp:lastPrinted>2019-03-27T18:45:13Z</cp:lastPrinted>
  <dcterms:created xsi:type="dcterms:W3CDTF">2019-01-23T15:38:44Z</dcterms:created>
  <dcterms:modified xsi:type="dcterms:W3CDTF">2019-07-24T20:48:39Z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0x010100DC5E749A0C49DC46936E0BBC186955FC</vt:lpwstr>
  </property>
</Properties>
</file>